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29" r:id="rId2"/>
    <p:sldId id="342" r:id="rId3"/>
    <p:sldId id="299" r:id="rId4"/>
    <p:sldId id="300" r:id="rId5"/>
    <p:sldId id="301" r:id="rId6"/>
    <p:sldId id="317" r:id="rId7"/>
    <p:sldId id="302" r:id="rId8"/>
    <p:sldId id="303" r:id="rId9"/>
    <p:sldId id="304" r:id="rId10"/>
    <p:sldId id="337" r:id="rId11"/>
    <p:sldId id="340" r:id="rId12"/>
    <p:sldId id="341" r:id="rId13"/>
    <p:sldId id="316" r:id="rId14"/>
    <p:sldId id="335" r:id="rId15"/>
    <p:sldId id="305" r:id="rId16"/>
    <p:sldId id="295" r:id="rId17"/>
    <p:sldId id="296" r:id="rId18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33"/>
    <a:srgbClr val="DDDED0"/>
    <a:srgbClr val="F0F1EC"/>
    <a:srgbClr val="006E85"/>
    <a:srgbClr val="B42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16" autoAdjust="0"/>
    <p:restoredTop sz="99568" autoAdjust="0"/>
  </p:normalViewPr>
  <p:slideViewPr>
    <p:cSldViewPr>
      <p:cViewPr varScale="1">
        <p:scale>
          <a:sx n="143" d="100"/>
          <a:sy n="143" d="100"/>
        </p:scale>
        <p:origin x="2021" y="11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6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6277F-4BD7-4698-8EC5-1A2DA59272E2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3D94E-93C9-49E9-9D64-0F8910EE7C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327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7DBD9-0AAF-41A9-A936-39DF943E8DBC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3A625-8E21-4788-91C9-CDCF6225C2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537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70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837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736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48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4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58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60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74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45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203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19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40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260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776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46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4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/>
          <a:lstStyle>
            <a:lvl1pPr algn="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70177" y="1371600"/>
            <a:ext cx="6754283" cy="3355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315376" y="836520"/>
            <a:ext cx="11673424" cy="3271"/>
          </a:xfrm>
          <a:prstGeom prst="line">
            <a:avLst/>
          </a:prstGeom>
          <a:ln w="25400">
            <a:solidFill>
              <a:srgbClr val="000033"/>
            </a:solidFill>
          </a:ln>
          <a:effectLst>
            <a:outerShdw blurRad="50800" dist="762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5EEB66-86C3-41D6-A023-35936A4D1F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Next (or 2</a:t>
            </a:r>
            <a:r>
              <a:rPr lang="en-US" sz="6600" baseline="30000" dirty="0"/>
              <a:t>nd</a:t>
            </a:r>
            <a:r>
              <a:rPr lang="en-US" sz="6600" dirty="0"/>
              <a:t>) Generation Sequencing</a:t>
            </a:r>
          </a:p>
        </p:txBody>
      </p:sp>
    </p:spTree>
    <p:extLst>
      <p:ext uri="{BB962C8B-B14F-4D97-AF65-F5344CB8AC3E}">
        <p14:creationId xmlns:p14="http://schemas.microsoft.com/office/powerpoint/2010/main" val="3147021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Platforms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4200" y="6352401"/>
            <a:ext cx="4191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https://www.illumina.com/systems/sequencing-platforms.html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87163" y="1371600"/>
            <a:ext cx="8286062" cy="4481330"/>
            <a:chOff x="263163" y="1371600"/>
            <a:chExt cx="8286062" cy="44813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5400" y="1371600"/>
              <a:ext cx="7253825" cy="448133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163" y="2632440"/>
              <a:ext cx="1046593" cy="3209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121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95400" y="1676400"/>
            <a:ext cx="4114800" cy="4343399"/>
          </a:xfrm>
        </p:spPr>
        <p:txBody>
          <a:bodyPr>
            <a:normAutofit/>
          </a:bodyPr>
          <a:lstStyle/>
          <a:p>
            <a:r>
              <a:rPr lang="en-US" sz="2400" dirty="0"/>
              <a:t>Synthetic “long-read” technology through “linked read” resequencing</a:t>
            </a:r>
          </a:p>
          <a:p>
            <a:r>
              <a:rPr lang="en-US" sz="2400" dirty="0"/>
              <a:t>Captures a barcode-</a:t>
            </a:r>
            <a:r>
              <a:rPr lang="en-US" sz="2400" dirty="0" err="1"/>
              <a:t>oligo</a:t>
            </a:r>
            <a:r>
              <a:rPr lang="en-US" sz="2400" dirty="0"/>
              <a:t> coated gel-bead at 0.3X genome coverage, sequences and then assembles</a:t>
            </a:r>
          </a:p>
          <a:p>
            <a:r>
              <a:rPr lang="en-US" sz="2400" dirty="0"/>
              <a:t>Enables phased analysis for </a:t>
            </a:r>
            <a:r>
              <a:rPr lang="en-US" sz="2400" dirty="0" err="1"/>
              <a:t>megabase</a:t>
            </a:r>
            <a:r>
              <a:rPr lang="en-US" sz="2400" dirty="0"/>
              <a:t>-scale </a:t>
            </a:r>
            <a:r>
              <a:rPr lang="en-US" sz="2400" dirty="0" err="1"/>
              <a:t>haplotyping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Illumina – Linked Read Sequencing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978" y="1447800"/>
            <a:ext cx="4903022" cy="3924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96400" y="6627168"/>
            <a:ext cx="28956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Zheng</a:t>
            </a:r>
            <a:r>
              <a:rPr lang="en-US" sz="900" dirty="0"/>
              <a:t>, GX et al (2016), </a:t>
            </a:r>
            <a:r>
              <a:rPr lang="en-US" sz="900" i="1" dirty="0"/>
              <a:t>Nat. </a:t>
            </a:r>
            <a:r>
              <a:rPr lang="en-US" sz="900" i="1" dirty="0" err="1"/>
              <a:t>Biotechnol</a:t>
            </a:r>
            <a:r>
              <a:rPr lang="en-US" sz="900" dirty="0"/>
              <a:t>, 34(3), pp. 303-11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12566-574C-4B05-964A-DA3E1FCC7452}"/>
              </a:ext>
            </a:extLst>
          </p:cNvPr>
          <p:cNvSpPr txBox="1"/>
          <p:nvPr/>
        </p:nvSpPr>
        <p:spPr>
          <a:xfrm>
            <a:off x="1981200" y="1109990"/>
            <a:ext cx="2297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10X Genomics</a:t>
            </a:r>
          </a:p>
        </p:txBody>
      </p:sp>
    </p:spTree>
    <p:extLst>
      <p:ext uri="{BB962C8B-B14F-4D97-AF65-F5344CB8AC3E}">
        <p14:creationId xmlns:p14="http://schemas.microsoft.com/office/powerpoint/2010/main" val="3666233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04B537-A60F-4B2F-8BE5-1197CFC89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Illumina’s “Sequencing by Synthesis” has the largest market share of short-read sequencing technologies</a:t>
            </a:r>
          </a:p>
          <a:p>
            <a:r>
              <a:rPr lang="en-US" dirty="0"/>
              <a:t>However, there are other sequencing platforms that have emerged and, in most cases, disappeared over time</a:t>
            </a:r>
          </a:p>
          <a:p>
            <a:r>
              <a:rPr lang="en-US" dirty="0"/>
              <a:t>These utilize alternative strategies, including “Sequencing by Ligation” and “Pyrosequencing”</a:t>
            </a:r>
          </a:p>
          <a:p>
            <a:r>
              <a:rPr lang="en-US" dirty="0"/>
              <a:t>The next few slides will briefly introduce these concepts, though most of the underlying technologies are considered legacy at this point.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A3367C-BD29-4504-A7A4-03539D94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Sequencing Strategies</a:t>
            </a:r>
          </a:p>
        </p:txBody>
      </p:sp>
    </p:spTree>
    <p:extLst>
      <p:ext uri="{BB962C8B-B14F-4D97-AF65-F5344CB8AC3E}">
        <p14:creationId xmlns:p14="http://schemas.microsoft.com/office/powerpoint/2010/main" val="96833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PGM - Ion Semiconductor Sequencing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43000"/>
            <a:ext cx="269258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143000"/>
            <a:ext cx="3883378" cy="218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3657603"/>
            <a:ext cx="4343400" cy="244316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334000" y="1828800"/>
            <a:ext cx="1524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5400000">
            <a:off x="7429500" y="3086100"/>
            <a:ext cx="1524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17497" y="6629400"/>
            <a:ext cx="3276600" cy="228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Wikipedia, “Ion Semiconductor Sequencing”, September 26, 2012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6CA772-5236-4419-B124-8520EAF730F7}"/>
              </a:ext>
            </a:extLst>
          </p:cNvPr>
          <p:cNvSpPr txBox="1"/>
          <p:nvPr/>
        </p:nvSpPr>
        <p:spPr>
          <a:xfrm>
            <a:off x="9144000" y="3886200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Still in use!</a:t>
            </a:r>
          </a:p>
        </p:txBody>
      </p:sp>
    </p:spTree>
    <p:extLst>
      <p:ext uri="{BB962C8B-B14F-4D97-AF65-F5344CB8AC3E}">
        <p14:creationId xmlns:p14="http://schemas.microsoft.com/office/powerpoint/2010/main" val="4900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 Torrent – In Local Practice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752600"/>
            <a:ext cx="4318616" cy="388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0800" y="1905000"/>
            <a:ext cx="4038600" cy="3657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err="1"/>
              <a:t>AmpliSeq</a:t>
            </a:r>
            <a:r>
              <a:rPr lang="en-US" sz="2800" dirty="0"/>
              <a:t> – Targets custom sets of genes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Ion Torrent 318 Chip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4 Hour sequencing run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&lt;20 </a:t>
            </a:r>
            <a:r>
              <a:rPr lang="en-US" sz="2800" dirty="0" err="1"/>
              <a:t>ng</a:t>
            </a:r>
            <a:r>
              <a:rPr lang="en-US" sz="2800" dirty="0"/>
              <a:t> of DNA/RNA from FFPE tissue</a:t>
            </a:r>
          </a:p>
        </p:txBody>
      </p:sp>
    </p:spTree>
    <p:extLst>
      <p:ext uri="{BB962C8B-B14F-4D97-AF65-F5344CB8AC3E}">
        <p14:creationId xmlns:p14="http://schemas.microsoft.com/office/powerpoint/2010/main" val="3878150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Complete Genomics – </a:t>
            </a:r>
            <a:r>
              <a:rPr lang="en-US" sz="3200" dirty="0" err="1"/>
              <a:t>Nanoball</a:t>
            </a:r>
            <a:r>
              <a:rPr lang="en-US" sz="3200" dirty="0"/>
              <a:t> Sequencing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27168"/>
            <a:ext cx="32766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Niedringhaus</a:t>
            </a:r>
            <a:r>
              <a:rPr lang="en-US" sz="900" dirty="0"/>
              <a:t>, TP et al (2011), </a:t>
            </a:r>
            <a:r>
              <a:rPr lang="en-US" sz="900" i="1" dirty="0"/>
              <a:t>Analytical Chem.</a:t>
            </a:r>
            <a:r>
              <a:rPr lang="en-US" sz="900" dirty="0"/>
              <a:t>, 83, pp. 4327-4341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3" y="1600200"/>
            <a:ext cx="3352037" cy="381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447800"/>
            <a:ext cx="1848358" cy="1447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3657600"/>
            <a:ext cx="1600200" cy="964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1676400"/>
            <a:ext cx="3217954" cy="36576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53000" y="1828800"/>
            <a:ext cx="1524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7010400" y="3886200"/>
            <a:ext cx="1524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5981700" y="2933700"/>
            <a:ext cx="1524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44000" y="6640021"/>
            <a:ext cx="3124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Wikipedia, “DNA </a:t>
            </a:r>
            <a:r>
              <a:rPr lang="en-US" sz="900" dirty="0" err="1"/>
              <a:t>Nanoball</a:t>
            </a:r>
            <a:r>
              <a:rPr lang="en-US" sz="900" dirty="0"/>
              <a:t> Sequencing”, September 26, 2012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05370" y="1163124"/>
            <a:ext cx="15394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Has proofreading ability!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486400" y="1295400"/>
            <a:ext cx="2286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DD87CD-B28D-499C-98A2-DF1C285ACB1D}"/>
              </a:ext>
            </a:extLst>
          </p:cNvPr>
          <p:cNvSpPr txBox="1"/>
          <p:nvPr/>
        </p:nvSpPr>
        <p:spPr>
          <a:xfrm>
            <a:off x="2895600" y="5787851"/>
            <a:ext cx="6704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Primary sequencing strategy employed by BGI-Seq!</a:t>
            </a:r>
          </a:p>
        </p:txBody>
      </p:sp>
    </p:spTree>
    <p:extLst>
      <p:ext uri="{BB962C8B-B14F-4D97-AF65-F5344CB8AC3E}">
        <p14:creationId xmlns:p14="http://schemas.microsoft.com/office/powerpoint/2010/main" val="1830915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Roche 454 - </a:t>
            </a:r>
            <a:r>
              <a:rPr lang="en-US" dirty="0" err="1"/>
              <a:t>Pyrosequencing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3" y="3429000"/>
            <a:ext cx="3545407" cy="161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3" y="2971800"/>
            <a:ext cx="2101029" cy="3352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525000" y="6610390"/>
            <a:ext cx="2667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Metzker</a:t>
            </a:r>
            <a:r>
              <a:rPr lang="en-US" sz="900" dirty="0"/>
              <a:t>, ML (2010), </a:t>
            </a:r>
            <a:r>
              <a:rPr lang="en-US" sz="900" i="1" dirty="0"/>
              <a:t>Nat. Rev. Genet</a:t>
            </a:r>
            <a:r>
              <a:rPr lang="en-US" sz="900" dirty="0"/>
              <a:t>, 11, pp. 31-46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3" y="949418"/>
            <a:ext cx="7765877" cy="171758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867400" y="3886200"/>
            <a:ext cx="1524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4305300" y="2476500"/>
            <a:ext cx="1524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B81EE-25B3-4F7E-BB69-2D79CC0FE8D0}"/>
              </a:ext>
            </a:extLst>
          </p:cNvPr>
          <p:cNvSpPr txBox="1"/>
          <p:nvPr/>
        </p:nvSpPr>
        <p:spPr>
          <a:xfrm>
            <a:off x="5715000" y="5446917"/>
            <a:ext cx="613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Legacy Technology – You won’t see in the wild!</a:t>
            </a:r>
          </a:p>
        </p:txBody>
      </p:sp>
    </p:spTree>
    <p:extLst>
      <p:ext uri="{BB962C8B-B14F-4D97-AF65-F5344CB8AC3E}">
        <p14:creationId xmlns:p14="http://schemas.microsoft.com/office/powerpoint/2010/main" val="864828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Thermo Fisher </a:t>
            </a:r>
            <a:r>
              <a:rPr lang="en-US" sz="2800" dirty="0" err="1"/>
              <a:t>SOLiD</a:t>
            </a:r>
            <a:r>
              <a:rPr lang="en-US" sz="2800" dirty="0"/>
              <a:t> – Sequence by Ligation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971800"/>
            <a:ext cx="2362200" cy="3391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343336"/>
            <a:ext cx="4064000" cy="17620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677400" y="6629400"/>
            <a:ext cx="2667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Metzker</a:t>
            </a:r>
            <a:r>
              <a:rPr lang="en-US" sz="900" dirty="0"/>
              <a:t>, ML (2010), </a:t>
            </a:r>
            <a:r>
              <a:rPr lang="en-US" sz="900" i="1" dirty="0"/>
              <a:t>Nat. Rev. Genet</a:t>
            </a:r>
            <a:r>
              <a:rPr lang="en-US" sz="900" dirty="0"/>
              <a:t>, 11, pp. 31-46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3" y="949418"/>
            <a:ext cx="7765877" cy="171758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5400000">
            <a:off x="4305300" y="2476500"/>
            <a:ext cx="1524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867400" y="3886200"/>
            <a:ext cx="1524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2CD2C-3567-4D6F-BD19-C0BB4C01DB9D}"/>
              </a:ext>
            </a:extLst>
          </p:cNvPr>
          <p:cNvSpPr txBox="1"/>
          <p:nvPr/>
        </p:nvSpPr>
        <p:spPr>
          <a:xfrm>
            <a:off x="5867400" y="5446917"/>
            <a:ext cx="613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Legacy Technology – You won’t see in the wild!</a:t>
            </a:r>
          </a:p>
        </p:txBody>
      </p:sp>
    </p:spTree>
    <p:extLst>
      <p:ext uri="{BB962C8B-B14F-4D97-AF65-F5344CB8AC3E}">
        <p14:creationId xmlns:p14="http://schemas.microsoft.com/office/powerpoint/2010/main" val="391043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9EAA3C-0838-45B3-B607-F451C6E79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about next generation sequencing technologies</a:t>
            </a:r>
          </a:p>
          <a:p>
            <a:r>
              <a:rPr lang="en-US" dirty="0"/>
              <a:t>To understand differences in sequence approaches </a:t>
            </a:r>
            <a:r>
              <a:rPr lang="en-US"/>
              <a:t>and techniques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030E20-0BEA-41C1-9DF0-33849D5E8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7149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sequencing technologies are highly parallelized, leading to an exponential decrease in cost per base.</a:t>
            </a:r>
          </a:p>
          <a:p>
            <a:pPr lvl="1"/>
            <a:r>
              <a:rPr lang="en-US" dirty="0"/>
              <a:t>“$1000 Genome” no longer just a catch phrase</a:t>
            </a:r>
          </a:p>
          <a:p>
            <a:r>
              <a:rPr lang="en-US" dirty="0"/>
              <a:t>Paradigm switch from lower coverage with longer reads (Sanger) toward higher coverage with shorter reads (NGS)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 Sequencing (NGS)</a:t>
            </a:r>
          </a:p>
        </p:txBody>
      </p:sp>
    </p:spTree>
    <p:extLst>
      <p:ext uri="{BB962C8B-B14F-4D97-AF65-F5344CB8AC3E}">
        <p14:creationId xmlns:p14="http://schemas.microsoft.com/office/powerpoint/2010/main" val="3120352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5709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1988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Sequencing by Synthesis: Uses a polymerase to incorporate and assess nucleotides to a primer sequence</a:t>
            </a:r>
          </a:p>
          <a:p>
            <a:pPr lvl="1"/>
            <a:r>
              <a:rPr lang="en-US" dirty="0"/>
              <a:t>Cyclic reversible termination (CRT)</a:t>
            </a:r>
          </a:p>
          <a:p>
            <a:pPr lvl="1"/>
            <a:r>
              <a:rPr lang="en-US" dirty="0"/>
              <a:t>Single-nucleotide addition (SNA)</a:t>
            </a:r>
          </a:p>
          <a:p>
            <a:r>
              <a:rPr lang="en-US" dirty="0"/>
              <a:t>Sequencing by Ligation: Uses a ligase to attach hybridized sequences to a primer sequence</a:t>
            </a:r>
          </a:p>
          <a:p>
            <a:pPr lvl="1"/>
            <a:r>
              <a:rPr lang="en-US" dirty="0"/>
              <a:t>1 or more nucleotides at a time (e.g. </a:t>
            </a:r>
            <a:r>
              <a:rPr lang="en-US" dirty="0" err="1"/>
              <a:t>dibase</a:t>
            </a:r>
            <a:r>
              <a:rPr lang="en-US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NGS Concepts</a:t>
            </a:r>
          </a:p>
        </p:txBody>
      </p:sp>
    </p:spTree>
    <p:extLst>
      <p:ext uri="{BB962C8B-B14F-4D97-AF65-F5344CB8AC3E}">
        <p14:creationId xmlns:p14="http://schemas.microsoft.com/office/powerpoint/2010/main" val="3481669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12104" r="-12104"/>
          <a:stretch>
            <a:fillRect/>
          </a:stretch>
        </p:blipFill>
        <p:spPr>
          <a:xfrm>
            <a:off x="1524000" y="1600200"/>
            <a:ext cx="8839200" cy="45259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of Sequencing Capacity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9906000" y="6627168"/>
            <a:ext cx="2286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Mardis</a:t>
            </a:r>
            <a:r>
              <a:rPr lang="en-US" sz="900" dirty="0"/>
              <a:t>, ER (2011), Nature, 470, pp. 198-203</a:t>
            </a:r>
          </a:p>
        </p:txBody>
      </p:sp>
    </p:spTree>
    <p:extLst>
      <p:ext uri="{BB962C8B-B14F-4D97-AF65-F5344CB8AC3E}">
        <p14:creationId xmlns:p14="http://schemas.microsoft.com/office/powerpoint/2010/main" val="174181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‘Modern’ NGS Sequencing Platforms</a:t>
            </a:r>
          </a:p>
        </p:txBody>
      </p:sp>
      <p:sp>
        <p:nvSpPr>
          <p:cNvPr id="8" name="Rectangle 7"/>
          <p:cNvSpPr/>
          <p:nvPr/>
        </p:nvSpPr>
        <p:spPr>
          <a:xfrm>
            <a:off x="9372600" y="6629400"/>
            <a:ext cx="28956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Goodwin, S et al (2016), </a:t>
            </a:r>
            <a:r>
              <a:rPr lang="nb-NO" sz="900" dirty="0"/>
              <a:t>Nat. Rev. Genet., 17, </a:t>
            </a:r>
            <a:r>
              <a:rPr lang="nb-NO" sz="900" dirty="0" err="1"/>
              <a:t>pp</a:t>
            </a:r>
            <a:r>
              <a:rPr lang="nb-NO" sz="900" dirty="0"/>
              <a:t>. 333- 51</a:t>
            </a:r>
            <a:endParaRPr lang="en-US" sz="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81540"/>
            <a:ext cx="3737590" cy="47906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274" y="1371600"/>
            <a:ext cx="396972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65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Illumina</a:t>
            </a:r>
            <a:r>
              <a:rPr lang="en-US" dirty="0"/>
              <a:t> – Reversible terminators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828802"/>
            <a:ext cx="3352800" cy="4263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3" y="4114800"/>
            <a:ext cx="3829755" cy="1498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01000" y="6172200"/>
            <a:ext cx="2667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Metzker</a:t>
            </a:r>
            <a:r>
              <a:rPr lang="en-US" sz="900" dirty="0"/>
              <a:t>, ML (2010), </a:t>
            </a:r>
            <a:r>
              <a:rPr lang="en-US" sz="900" i="1" dirty="0"/>
              <a:t>Nat. Rev. Genet</a:t>
            </a:r>
            <a:r>
              <a:rPr lang="en-US" sz="900" dirty="0"/>
              <a:t>, 11, pp. 31-46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914403"/>
            <a:ext cx="4292718" cy="250601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700000">
            <a:off x="6561651" y="2484951"/>
            <a:ext cx="1524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flipH="1">
            <a:off x="6400800" y="4267200"/>
            <a:ext cx="1524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7A2DA9-C23D-4BBE-A45A-BAF7B8F77360}"/>
              </a:ext>
            </a:extLst>
          </p:cNvPr>
          <p:cNvSpPr/>
          <p:nvPr/>
        </p:nvSpPr>
        <p:spPr>
          <a:xfrm>
            <a:off x="352779" y="5880658"/>
            <a:ext cx="7086600" cy="461665"/>
          </a:xfrm>
          <a:prstGeom prst="rect">
            <a:avLst/>
          </a:prstGeom>
          <a:ln w="349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www.youtube.com</a:t>
            </a:r>
            <a:r>
              <a:rPr lang="en-US" sz="2400" dirty="0"/>
              <a:t>/</a:t>
            </a:r>
            <a:r>
              <a:rPr lang="en-US" sz="2400" dirty="0" err="1"/>
              <a:t>watch?v</a:t>
            </a:r>
            <a:r>
              <a:rPr lang="en-US" sz="2400" dirty="0"/>
              <a:t>=</a:t>
            </a:r>
            <a:r>
              <a:rPr lang="en-US" sz="2400" dirty="0" err="1"/>
              <a:t>womKfikWlxM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86321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05FAFF07-7662-46DC-AB72-21B040D9BCB7}"/>
  <p:tag name="ISPRING_RESOURCE_FOLDER" val="C:\Users\remills\Box Sync\Courses\BINF529_Winter2019\Presentations\Session_02\Next_Generation_Sequencing\"/>
  <p:tag name="ISPRING_PRESENTATION_PATH" val="C:\Users\remills\Box Sync\Courses\BINF529_Winter2019\Presentations\Session_02\Next_Generation_Sequencing.pptx"/>
  <p:tag name="ISPRING_PROJECT_VERSION" val="9"/>
  <p:tag name="ISPRING_PROJECT_FOLDER_UPDATED" val="1"/>
  <p:tag name="ISPRING_SCREEN_RECS_UPDATED" val="C:\Users\remills\Box Sync\Courses\BINF529_Winter2019\Presentations\Session_02\Next_Generation_Sequencing\"/>
  <p:tag name="ISPRING_LMS_API_VERSION" val="SCORM 2004 (2nd edition)"/>
  <p:tag name="ISPRING_ULTRA_SCORM_COURSE_ID" val="CF80D59C-F754-4411-AA98-8078BC0B5EA6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G\bcz{37BE974A-8E82-4344-9460-44740314AC02}&quot;,&quot;C:\\Users\\remills\\Box Sync\\Courses\\BINF529_Winter2019\\SCORM\\Session_01&quot;]]"/>
  <p:tag name="ISPRING_SCORM_RATE_SLIDES" val="0"/>
  <p:tag name="ISPRING_SCORM_PASSING_SCORE" val="100.000000"/>
  <p:tag name="ISPRING_CURRENT_PLAYER_ID" val="universal"/>
  <p:tag name="ISPRING_PRESENTATION_TITLE" val="Next_Generation_Sequencing"/>
  <p:tag name="ISPRING_FIRST_PUBLI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23993</TotalTime>
  <Words>535</Words>
  <Application>Microsoft Office PowerPoint</Application>
  <PresentationFormat>Widescreen</PresentationFormat>
  <Paragraphs>69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Next (or 2nd) Generation Sequencing</vt:lpstr>
      <vt:lpstr>Learning Objectives</vt:lpstr>
      <vt:lpstr>Next Generation Sequencing (NGS)</vt:lpstr>
      <vt:lpstr>PowerPoint Presentation</vt:lpstr>
      <vt:lpstr>PowerPoint Presentation</vt:lpstr>
      <vt:lpstr>Major NGS Concepts</vt:lpstr>
      <vt:lpstr>Timeline of Sequencing Capacity</vt:lpstr>
      <vt:lpstr>‘Modern’ NGS Sequencing Platforms</vt:lpstr>
      <vt:lpstr>Illumina – Reversible terminators</vt:lpstr>
      <vt:lpstr>Illumina Platforms</vt:lpstr>
      <vt:lpstr>Applications of Illumina – Linked Read Sequencing</vt:lpstr>
      <vt:lpstr>Other Sequencing Strategies</vt:lpstr>
      <vt:lpstr>PGM - Ion Semiconductor Sequencing</vt:lpstr>
      <vt:lpstr>Ion Torrent – In Local Practice</vt:lpstr>
      <vt:lpstr>Complete Genomics – Nanoball Sequencing</vt:lpstr>
      <vt:lpstr>Roche 454 - Pyrosequencing</vt:lpstr>
      <vt:lpstr>Thermo Fisher SOLiD – Sequence by Ligation</vt:lpstr>
    </vt:vector>
  </TitlesOfParts>
  <Company>Partners HealthCare System,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Next_Generation_Sequencing</dc:title>
  <dc:creator>Hislop, Shona C.</dc:creator>
  <cp:lastModifiedBy>Ryan Mills</cp:lastModifiedBy>
  <cp:revision>612</cp:revision>
  <dcterms:created xsi:type="dcterms:W3CDTF">2011-09-26T19:06:25Z</dcterms:created>
  <dcterms:modified xsi:type="dcterms:W3CDTF">2020-01-28T15:35:19Z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1852405724</vt:i4>
  </property>
  <property fmtid="{D5CDD505-2E9C-101B-9397-08002B2CF9AE}" pid="3" name="_NewReviewCycle">
    <vt:lpwstr/>
  </property>
  <property fmtid="{D5CDD505-2E9C-101B-9397-08002B2CF9AE}" pid="4" name="_EmailSubject">
    <vt:lpwstr>PowerPoint Template</vt:lpwstr>
  </property>
  <property fmtid="{D5CDD505-2E9C-101B-9397-08002B2CF9AE}" pid="5" name="_AuthorEmail">
    <vt:lpwstr>SSTEPHAN@PARTNERS.ORG</vt:lpwstr>
  </property>
  <property fmtid="{D5CDD505-2E9C-101B-9397-08002B2CF9AE}" pid="6" name="_AuthorEmailDisplayName">
    <vt:lpwstr>Stephan, Shona C.</vt:lpwstr>
  </property>
</Properties>
</file>